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1" r:id="rId2"/>
    <p:sldId id="260" r:id="rId3"/>
    <p:sldId id="256" r:id="rId4"/>
    <p:sldId id="257" r:id="rId5"/>
    <p:sldId id="258"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8" d="100"/>
          <a:sy n="88" d="100"/>
        </p:scale>
        <p:origin x="-144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D38DDE-6FB9-154F-BE0F-85D88F027AA0}" type="datetimeFigureOut">
              <a:rPr lang="en-US" smtClean="0"/>
              <a:t>8/14/16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87219-35F1-9047-9C82-AB35009495BE}" type="slidenum">
              <a:rPr lang="en-US" smtClean="0"/>
              <a:t>‹#›</a:t>
            </a:fld>
            <a:endParaRPr lang="en-US"/>
          </a:p>
        </p:txBody>
      </p:sp>
    </p:spTree>
    <p:extLst>
      <p:ext uri="{BB962C8B-B14F-4D97-AF65-F5344CB8AC3E}">
        <p14:creationId xmlns:p14="http://schemas.microsoft.com/office/powerpoint/2010/main" val="2410106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D38DDE-6FB9-154F-BE0F-85D88F027AA0}" type="datetimeFigureOut">
              <a:rPr lang="en-US" smtClean="0"/>
              <a:t>8/14/16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87219-35F1-9047-9C82-AB35009495BE}" type="slidenum">
              <a:rPr lang="en-US" smtClean="0"/>
              <a:t>‹#›</a:t>
            </a:fld>
            <a:endParaRPr lang="en-US"/>
          </a:p>
        </p:txBody>
      </p:sp>
    </p:spTree>
    <p:extLst>
      <p:ext uri="{BB962C8B-B14F-4D97-AF65-F5344CB8AC3E}">
        <p14:creationId xmlns:p14="http://schemas.microsoft.com/office/powerpoint/2010/main" val="1060404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D38DDE-6FB9-154F-BE0F-85D88F027AA0}" type="datetimeFigureOut">
              <a:rPr lang="en-US" smtClean="0"/>
              <a:t>8/14/16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87219-35F1-9047-9C82-AB35009495BE}" type="slidenum">
              <a:rPr lang="en-US" smtClean="0"/>
              <a:t>‹#›</a:t>
            </a:fld>
            <a:endParaRPr lang="en-US"/>
          </a:p>
        </p:txBody>
      </p:sp>
    </p:spTree>
    <p:extLst>
      <p:ext uri="{BB962C8B-B14F-4D97-AF65-F5344CB8AC3E}">
        <p14:creationId xmlns:p14="http://schemas.microsoft.com/office/powerpoint/2010/main" val="1028742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D38DDE-6FB9-154F-BE0F-85D88F027AA0}" type="datetimeFigureOut">
              <a:rPr lang="en-US" smtClean="0"/>
              <a:t>8/14/16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87219-35F1-9047-9C82-AB35009495BE}" type="slidenum">
              <a:rPr lang="en-US" smtClean="0"/>
              <a:t>‹#›</a:t>
            </a:fld>
            <a:endParaRPr lang="en-US"/>
          </a:p>
        </p:txBody>
      </p:sp>
    </p:spTree>
    <p:extLst>
      <p:ext uri="{BB962C8B-B14F-4D97-AF65-F5344CB8AC3E}">
        <p14:creationId xmlns:p14="http://schemas.microsoft.com/office/powerpoint/2010/main" val="24158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D38DDE-6FB9-154F-BE0F-85D88F027AA0}" type="datetimeFigureOut">
              <a:rPr lang="en-US" smtClean="0"/>
              <a:t>8/14/16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87219-35F1-9047-9C82-AB35009495BE}" type="slidenum">
              <a:rPr lang="en-US" smtClean="0"/>
              <a:t>‹#›</a:t>
            </a:fld>
            <a:endParaRPr lang="en-US"/>
          </a:p>
        </p:txBody>
      </p:sp>
    </p:spTree>
    <p:extLst>
      <p:ext uri="{BB962C8B-B14F-4D97-AF65-F5344CB8AC3E}">
        <p14:creationId xmlns:p14="http://schemas.microsoft.com/office/powerpoint/2010/main" val="1766617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D38DDE-6FB9-154F-BE0F-85D88F027AA0}" type="datetimeFigureOut">
              <a:rPr lang="en-US" smtClean="0"/>
              <a:t>8/14/16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487219-35F1-9047-9C82-AB35009495BE}" type="slidenum">
              <a:rPr lang="en-US" smtClean="0"/>
              <a:t>‹#›</a:t>
            </a:fld>
            <a:endParaRPr lang="en-US"/>
          </a:p>
        </p:txBody>
      </p:sp>
    </p:spTree>
    <p:extLst>
      <p:ext uri="{BB962C8B-B14F-4D97-AF65-F5344CB8AC3E}">
        <p14:creationId xmlns:p14="http://schemas.microsoft.com/office/powerpoint/2010/main" val="4084502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D38DDE-6FB9-154F-BE0F-85D88F027AA0}" type="datetimeFigureOut">
              <a:rPr lang="en-US" smtClean="0"/>
              <a:t>8/14/16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487219-35F1-9047-9C82-AB35009495BE}" type="slidenum">
              <a:rPr lang="en-US" smtClean="0"/>
              <a:t>‹#›</a:t>
            </a:fld>
            <a:endParaRPr lang="en-US"/>
          </a:p>
        </p:txBody>
      </p:sp>
    </p:spTree>
    <p:extLst>
      <p:ext uri="{BB962C8B-B14F-4D97-AF65-F5344CB8AC3E}">
        <p14:creationId xmlns:p14="http://schemas.microsoft.com/office/powerpoint/2010/main" val="293822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D38DDE-6FB9-154F-BE0F-85D88F027AA0}" type="datetimeFigureOut">
              <a:rPr lang="en-US" smtClean="0"/>
              <a:t>8/14/16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487219-35F1-9047-9C82-AB35009495BE}" type="slidenum">
              <a:rPr lang="en-US" smtClean="0"/>
              <a:t>‹#›</a:t>
            </a:fld>
            <a:endParaRPr lang="en-US"/>
          </a:p>
        </p:txBody>
      </p:sp>
    </p:spTree>
    <p:extLst>
      <p:ext uri="{BB962C8B-B14F-4D97-AF65-F5344CB8AC3E}">
        <p14:creationId xmlns:p14="http://schemas.microsoft.com/office/powerpoint/2010/main" val="1963213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38DDE-6FB9-154F-BE0F-85D88F027AA0}" type="datetimeFigureOut">
              <a:rPr lang="en-US" smtClean="0"/>
              <a:t>8/14/16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487219-35F1-9047-9C82-AB35009495BE}" type="slidenum">
              <a:rPr lang="en-US" smtClean="0"/>
              <a:t>‹#›</a:t>
            </a:fld>
            <a:endParaRPr lang="en-US"/>
          </a:p>
        </p:txBody>
      </p:sp>
    </p:spTree>
    <p:extLst>
      <p:ext uri="{BB962C8B-B14F-4D97-AF65-F5344CB8AC3E}">
        <p14:creationId xmlns:p14="http://schemas.microsoft.com/office/powerpoint/2010/main" val="3917814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D38DDE-6FB9-154F-BE0F-85D88F027AA0}" type="datetimeFigureOut">
              <a:rPr lang="en-US" smtClean="0"/>
              <a:t>8/14/16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487219-35F1-9047-9C82-AB35009495BE}" type="slidenum">
              <a:rPr lang="en-US" smtClean="0"/>
              <a:t>‹#›</a:t>
            </a:fld>
            <a:endParaRPr lang="en-US"/>
          </a:p>
        </p:txBody>
      </p:sp>
    </p:spTree>
    <p:extLst>
      <p:ext uri="{BB962C8B-B14F-4D97-AF65-F5344CB8AC3E}">
        <p14:creationId xmlns:p14="http://schemas.microsoft.com/office/powerpoint/2010/main" val="1092785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D38DDE-6FB9-154F-BE0F-85D88F027AA0}" type="datetimeFigureOut">
              <a:rPr lang="en-US" smtClean="0"/>
              <a:t>8/14/16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487219-35F1-9047-9C82-AB35009495BE}" type="slidenum">
              <a:rPr lang="en-US" smtClean="0"/>
              <a:t>‹#›</a:t>
            </a:fld>
            <a:endParaRPr lang="en-US"/>
          </a:p>
        </p:txBody>
      </p:sp>
    </p:spTree>
    <p:extLst>
      <p:ext uri="{BB962C8B-B14F-4D97-AF65-F5344CB8AC3E}">
        <p14:creationId xmlns:p14="http://schemas.microsoft.com/office/powerpoint/2010/main" val="5662586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D38DDE-6FB9-154F-BE0F-85D88F027AA0}" type="datetimeFigureOut">
              <a:rPr lang="en-US" smtClean="0"/>
              <a:t>8/14/16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487219-35F1-9047-9C82-AB35009495BE}" type="slidenum">
              <a:rPr lang="en-US" smtClean="0"/>
              <a:t>‹#›</a:t>
            </a:fld>
            <a:endParaRPr lang="en-US"/>
          </a:p>
        </p:txBody>
      </p:sp>
    </p:spTree>
    <p:extLst>
      <p:ext uri="{BB962C8B-B14F-4D97-AF65-F5344CB8AC3E}">
        <p14:creationId xmlns:p14="http://schemas.microsoft.com/office/powerpoint/2010/main" val="79723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rought.unl.edu/DroughtBasics/WhatisClimatology.asp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droughtmonitor.unl.edu/" TargetMode="External"/><Relationship Id="rId3" Type="http://schemas.openxmlformats.org/officeDocument/2006/relationships/hyperlink" Target="http://drought.unl.edu/DroughtforKids.asp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drought.unl.edu/DroughtBasics/TypesofDrought.aspx" TargetMode="Externa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drought.unl.edu/DroughtBasics/WhatisClimatology/ClimographsforSelectedUSCities.aspx" TargetMode="Externa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985" y="6237819"/>
            <a:ext cx="8229600" cy="571500"/>
          </a:xfrm>
        </p:spPr>
        <p:txBody>
          <a:bodyPr>
            <a:normAutofit/>
          </a:bodyPr>
          <a:lstStyle/>
          <a:p>
            <a:pPr algn="r"/>
            <a:r>
              <a:rPr lang="en-US" sz="1600" i="1" dirty="0" smtClean="0"/>
              <a:t>From </a:t>
            </a:r>
            <a:r>
              <a:rPr lang="en-US" sz="1600" i="1" dirty="0" smtClean="0">
                <a:hlinkClick r:id="rId2"/>
              </a:rPr>
              <a:t>http://drought.unl.edu/DroughtBasics/WhatisClimatology.aspx</a:t>
            </a:r>
            <a:r>
              <a:rPr lang="en-US" sz="1600" i="1" dirty="0" smtClean="0"/>
              <a:t> </a:t>
            </a:r>
            <a:endParaRPr lang="en-US" sz="1600" i="1" dirty="0"/>
          </a:p>
        </p:txBody>
      </p:sp>
      <p:sp>
        <p:nvSpPr>
          <p:cNvPr id="3" name="Content Placeholder 2"/>
          <p:cNvSpPr>
            <a:spLocks noGrp="1"/>
          </p:cNvSpPr>
          <p:nvPr>
            <p:ph idx="1"/>
          </p:nvPr>
        </p:nvSpPr>
        <p:spPr>
          <a:xfrm>
            <a:off x="457200" y="274305"/>
            <a:ext cx="8229600" cy="6117885"/>
          </a:xfrm>
        </p:spPr>
        <p:txBody>
          <a:bodyPr>
            <a:normAutofit fontScale="77500" lnSpcReduction="20000"/>
          </a:bodyPr>
          <a:lstStyle/>
          <a:p>
            <a:pPr marL="0" indent="0">
              <a:buNone/>
            </a:pPr>
            <a:r>
              <a:rPr lang="en-US" i="1" dirty="0" smtClean="0"/>
              <a:t>Weather</a:t>
            </a:r>
            <a:r>
              <a:rPr lang="en-US" dirty="0" smtClean="0"/>
              <a:t> is the condition of the atmosphere over a brief period of time. For example, we speak of today’s weather or the weather this week. </a:t>
            </a:r>
            <a:r>
              <a:rPr lang="en-US" i="1" dirty="0" smtClean="0"/>
              <a:t>Climate</a:t>
            </a:r>
            <a:r>
              <a:rPr lang="en-US" dirty="0" smtClean="0"/>
              <a:t> represents the composite of day-to-day weather over a longer period of time. </a:t>
            </a:r>
          </a:p>
          <a:p>
            <a:pPr marL="0" indent="0">
              <a:buNone/>
            </a:pPr>
            <a:endParaRPr lang="en-US" dirty="0"/>
          </a:p>
          <a:p>
            <a:pPr marL="0" indent="0">
              <a:buNone/>
            </a:pPr>
            <a:r>
              <a:rPr lang="en-US" dirty="0" smtClean="0"/>
              <a:t>Climate is usually defined by what is expected or “normal”, which climatologists traditionally interpret as the 30-year average. By itself, “normal” can be misleading unless we also understand the concept of variability.</a:t>
            </a:r>
          </a:p>
          <a:p>
            <a:pPr marL="0" indent="0">
              <a:buNone/>
            </a:pPr>
            <a:endParaRPr lang="en-US" dirty="0"/>
          </a:p>
          <a:p>
            <a:pPr marL="0" indent="0">
              <a:buNone/>
            </a:pPr>
            <a:r>
              <a:rPr lang="en-US" dirty="0" smtClean="0"/>
              <a:t>The misconception that weather is usually normal becomes a serious problem when you consider that weather, in one form or another, is the source of water for irrigation, drinking, power supply, industry, wildlife habitat, and other uses. To ensure that our water supply, livelihoods, and lives are secure, it is essential that planners anticipate variation in weather, and that they recognize that drought and flood are both inevitable parts of the normal range of weather.</a:t>
            </a:r>
            <a:endParaRPr lang="en-US" dirty="0"/>
          </a:p>
        </p:txBody>
      </p:sp>
    </p:spTree>
    <p:extLst>
      <p:ext uri="{BB962C8B-B14F-4D97-AF65-F5344CB8AC3E}">
        <p14:creationId xmlns:p14="http://schemas.microsoft.com/office/powerpoint/2010/main" val="3432976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14097"/>
            <a:ext cx="8229600" cy="5917663"/>
          </a:xfrm>
        </p:spPr>
        <p:txBody>
          <a:bodyPr>
            <a:normAutofit/>
          </a:bodyPr>
          <a:lstStyle/>
          <a:p>
            <a:r>
              <a:rPr lang="en-US" dirty="0"/>
              <a:t>In the most general sense, </a:t>
            </a:r>
            <a:r>
              <a:rPr lang="en-US" b="1" dirty="0"/>
              <a:t>drought</a:t>
            </a:r>
            <a:r>
              <a:rPr lang="en-US" dirty="0"/>
              <a:t> originates from a deficiency of precipitation over an extended period of time--usually a season or more--resulting in a water shortage for some activity, group, or environmental sector. </a:t>
            </a:r>
            <a:endParaRPr lang="en-US" dirty="0" smtClean="0"/>
          </a:p>
          <a:p>
            <a:pPr marL="0" indent="0">
              <a:buNone/>
            </a:pPr>
            <a:endParaRPr lang="en-US" dirty="0" smtClean="0">
              <a:effectLst/>
            </a:endParaRPr>
          </a:p>
          <a:p>
            <a:r>
              <a:rPr lang="en-US" dirty="0" smtClean="0"/>
              <a:t>Its </a:t>
            </a:r>
            <a:r>
              <a:rPr lang="en-US" dirty="0"/>
              <a:t>impacts result from the interplay between the natural event (less precipitation than expected) and the demand people place on water supply, and human activities can exacerbate the impacts of drought. </a:t>
            </a:r>
            <a:endParaRPr lang="en-US" dirty="0" smtClean="0">
              <a:effectLst/>
            </a:endParaRPr>
          </a:p>
          <a:p>
            <a:pPr marL="0" indent="0">
              <a:buNone/>
            </a:pPr>
            <a:endParaRPr lang="en-US" dirty="0"/>
          </a:p>
        </p:txBody>
      </p:sp>
    </p:spTree>
    <p:extLst>
      <p:ext uri="{BB962C8B-B14F-4D97-AF65-F5344CB8AC3E}">
        <p14:creationId xmlns:p14="http://schemas.microsoft.com/office/powerpoint/2010/main" val="801142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US Drought </a:t>
            </a:r>
            <a:r>
              <a:rPr lang="en-US" b="1" dirty="0" smtClean="0"/>
              <a:t>Monitor </a:t>
            </a:r>
            <a:r>
              <a:rPr lang="en-US" b="1" u="sng" dirty="0">
                <a:hlinkClick r:id="rId2"/>
              </a:rPr>
              <a:t>http://droughtmonitor.unl.edu/</a:t>
            </a:r>
            <a:r>
              <a:rPr lang="en-US" b="1" dirty="0"/>
              <a:t> </a:t>
            </a:r>
            <a:endParaRPr lang="en-US" dirty="0"/>
          </a:p>
        </p:txBody>
      </p:sp>
      <p:sp>
        <p:nvSpPr>
          <p:cNvPr id="3" name="Subtitle 2"/>
          <p:cNvSpPr>
            <a:spLocks noGrp="1"/>
          </p:cNvSpPr>
          <p:nvPr>
            <p:ph type="subTitle" idx="1"/>
          </p:nvPr>
        </p:nvSpPr>
        <p:spPr>
          <a:xfrm>
            <a:off x="685800" y="3886200"/>
            <a:ext cx="7772400" cy="1752600"/>
          </a:xfrm>
        </p:spPr>
        <p:txBody>
          <a:bodyPr/>
          <a:lstStyle/>
          <a:p>
            <a:r>
              <a:rPr lang="en-US" sz="4000" b="1" dirty="0" smtClean="0">
                <a:solidFill>
                  <a:schemeClr val="tx1"/>
                </a:solidFill>
              </a:rPr>
              <a:t>Drought for Kids</a:t>
            </a:r>
          </a:p>
          <a:p>
            <a:r>
              <a:rPr lang="en-US" dirty="0" smtClean="0">
                <a:hlinkClick r:id="rId3"/>
              </a:rPr>
              <a:t>http://drought.unl.edu/DroughtforKids.aspx</a:t>
            </a:r>
            <a:r>
              <a:rPr lang="en-US" dirty="0" smtClean="0"/>
              <a:t> </a:t>
            </a:r>
            <a:endParaRPr lang="en-US" dirty="0"/>
          </a:p>
        </p:txBody>
      </p:sp>
    </p:spTree>
    <p:extLst>
      <p:ext uri="{BB962C8B-B14F-4D97-AF65-F5344CB8AC3E}">
        <p14:creationId xmlns:p14="http://schemas.microsoft.com/office/powerpoint/2010/main" val="3195453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5145" y="5874121"/>
            <a:ext cx="8768817" cy="954107"/>
          </a:xfrm>
          <a:prstGeom prst="rect">
            <a:avLst/>
          </a:prstGeom>
          <a:noFill/>
        </p:spPr>
        <p:txBody>
          <a:bodyPr wrap="square" rtlCol="0">
            <a:spAutoFit/>
          </a:bodyPr>
          <a:lstStyle/>
          <a:p>
            <a:r>
              <a:rPr lang="en-US" sz="1400" dirty="0" smtClean="0"/>
              <a:t>Sequence of drought occurrence and impacts for commonly accepted drought types. All droughts originate from a deficiency of precipitation or meteorological drought but other types of drought and impacts cascade from this deficiency. (Source: National Drought Mitigation Center, University of Nebraska-Lincoln, U.S.A.). Image from: </a:t>
            </a:r>
            <a:r>
              <a:rPr lang="en-US" sz="1400" dirty="0" smtClean="0">
                <a:hlinkClick r:id="rId2"/>
              </a:rPr>
              <a:t>http://drought.unl.edu/DroughtBasics/TypesofDrought.aspx</a:t>
            </a:r>
            <a:r>
              <a:rPr lang="en-US" sz="1400" dirty="0" smtClean="0"/>
              <a:t> </a:t>
            </a:r>
            <a:endParaRPr lang="en-US" sz="1400" dirty="0"/>
          </a:p>
        </p:txBody>
      </p:sp>
      <p:pic>
        <p:nvPicPr>
          <p:cNvPr id="3" name="Picture 2"/>
          <p:cNvPicPr>
            <a:picLocks noChangeAspect="1"/>
          </p:cNvPicPr>
          <p:nvPr/>
        </p:nvPicPr>
        <p:blipFill>
          <a:blip r:embed="rId3"/>
          <a:stretch>
            <a:fillRect/>
          </a:stretch>
        </p:blipFill>
        <p:spPr>
          <a:xfrm>
            <a:off x="1274022" y="14429"/>
            <a:ext cx="6594723" cy="5874121"/>
          </a:xfrm>
          <a:prstGeom prst="rect">
            <a:avLst/>
          </a:prstGeom>
        </p:spPr>
      </p:pic>
    </p:spTree>
    <p:extLst>
      <p:ext uri="{BB962C8B-B14F-4D97-AF65-F5344CB8AC3E}">
        <p14:creationId xmlns:p14="http://schemas.microsoft.com/office/powerpoint/2010/main" val="327069070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182660"/>
            <a:ext cx="9199954" cy="646331"/>
          </a:xfrm>
          <a:prstGeom prst="rect">
            <a:avLst/>
          </a:prstGeom>
          <a:noFill/>
        </p:spPr>
        <p:txBody>
          <a:bodyPr wrap="none" rtlCol="0">
            <a:spAutoFit/>
          </a:bodyPr>
          <a:lstStyle/>
          <a:p>
            <a:r>
              <a:rPr lang="en-US" dirty="0" err="1" smtClean="0"/>
              <a:t>Climographs</a:t>
            </a:r>
            <a:r>
              <a:rPr lang="en-US" dirty="0" smtClean="0"/>
              <a:t> for U.S. Cities: </a:t>
            </a:r>
          </a:p>
          <a:p>
            <a:r>
              <a:rPr lang="en-US" dirty="0" smtClean="0">
                <a:hlinkClick r:id="rId2"/>
              </a:rPr>
              <a:t>http://drought.unl.edu/DroughtBasics/WhatisClimatology/ClimographsforSelectedUSCities.aspx</a:t>
            </a:r>
            <a:r>
              <a:rPr lang="en-US" dirty="0" smtClean="0"/>
              <a:t> </a:t>
            </a:r>
            <a:endParaRPr lang="en-US" dirty="0"/>
          </a:p>
        </p:txBody>
      </p:sp>
      <p:pic>
        <p:nvPicPr>
          <p:cNvPr id="6" name="Picture 5" descr="Screen Shot 2016-08-14 at 10.05.51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7610" y="96143"/>
            <a:ext cx="5799927" cy="6253191"/>
          </a:xfrm>
          <a:prstGeom prst="rect">
            <a:avLst/>
          </a:prstGeom>
        </p:spPr>
      </p:pic>
    </p:spTree>
    <p:extLst>
      <p:ext uri="{BB962C8B-B14F-4D97-AF65-F5344CB8AC3E}">
        <p14:creationId xmlns:p14="http://schemas.microsoft.com/office/powerpoint/2010/main" val="7120019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TotalTime>
  <Words>365</Words>
  <Application>Microsoft Macintosh PowerPoint</Application>
  <PresentationFormat>On-screen Show (4:3)</PresentationFormat>
  <Paragraphs>15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From http://drought.unl.edu/DroughtBasics/WhatisClimatology.aspx </vt:lpstr>
      <vt:lpstr>PowerPoint Presentation</vt:lpstr>
      <vt:lpstr>US Drought Monitor http://droughtmonitor.unl.edu/ </vt:lpstr>
      <vt:lpstr>PowerPoint Presentation</vt:lpstr>
      <vt:lpstr>PowerPoint Presentation</vt:lpstr>
    </vt:vector>
  </TitlesOfParts>
  <Company>Penn State Brandywine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http://drought.unl.edu/DroughtBasics/WhatisClimatology.aspx </dc:title>
  <dc:creator>Laura Guertin</dc:creator>
  <cp:lastModifiedBy>Laura Guertin</cp:lastModifiedBy>
  <cp:revision>2</cp:revision>
  <dcterms:created xsi:type="dcterms:W3CDTF">2016-08-15T01:51:24Z</dcterms:created>
  <dcterms:modified xsi:type="dcterms:W3CDTF">2016-08-15T02:08:48Z</dcterms:modified>
</cp:coreProperties>
</file>